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1" r:id="rId3"/>
    <p:sldId id="276" r:id="rId4"/>
    <p:sldId id="277" r:id="rId5"/>
    <p:sldId id="278" r:id="rId6"/>
    <p:sldId id="279" r:id="rId7"/>
    <p:sldId id="280" r:id="rId8"/>
    <p:sldId id="281" r:id="rId9"/>
    <p:sldId id="267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12/4/2017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12/4/2017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 descr="Map of Asia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9914" y="836712"/>
            <a:ext cx="8995366" cy="888274"/>
          </a:xfrm>
        </p:spPr>
        <p:txBody>
          <a:bodyPr>
            <a:normAutofit/>
          </a:bodyPr>
          <a:lstStyle/>
          <a:p>
            <a:pPr algn="ctr"/>
            <a:r>
              <a:rPr lang="en-IN" sz="4800" dirty="0" smtClean="0">
                <a:solidFill>
                  <a:schemeClr val="accent4"/>
                </a:solidFill>
              </a:rPr>
              <a:t>PC403 B. Tech mini Project</a:t>
            </a:r>
            <a:endParaRPr lang="en-IN" sz="4800" dirty="0">
              <a:solidFill>
                <a:schemeClr val="accent4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378331" y="1724986"/>
            <a:ext cx="7498531" cy="4571999"/>
          </a:xfrm>
        </p:spPr>
        <p:txBody>
          <a:bodyPr>
            <a:normAutofit lnSpcReduction="10000"/>
          </a:bodyPr>
          <a:lstStyle/>
          <a:p>
            <a:pPr algn="ctr"/>
            <a:endParaRPr lang="en-IN" sz="32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IN" sz="3600" dirty="0" smtClean="0">
                <a:solidFill>
                  <a:schemeClr val="tx1">
                    <a:lumMod val="50000"/>
                  </a:schemeClr>
                </a:solidFill>
              </a:rPr>
              <a:t>Implementation of OFDM based Transmission System using USRP</a:t>
            </a:r>
            <a:endParaRPr lang="en-IN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IN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IN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IN" sz="2800" dirty="0" smtClean="0">
                <a:solidFill>
                  <a:srgbClr val="0070C0"/>
                </a:solidFill>
              </a:rPr>
              <a:t>04-December-2017</a:t>
            </a:r>
          </a:p>
          <a:p>
            <a:pPr algn="ctr"/>
            <a:endParaRPr lang="en-IN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IN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N. Srisai Karthik</a:t>
            </a:r>
          </a:p>
          <a:p>
            <a:pPr algn="ctr"/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201401072@daiict.ac.in</a:t>
            </a:r>
          </a:p>
          <a:p>
            <a:pPr algn="ctr"/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Mentor – Prof. Laxminarayana Pillutla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4212" y="372697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SIMULATION RESULTS - I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359291"/>
            <a:ext cx="5242418" cy="402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65" y="2359291"/>
            <a:ext cx="5254469" cy="4028446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756058" y="1131383"/>
            <a:ext cx="10784976" cy="1125948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B050"/>
                </a:solidFill>
              </a:rPr>
              <a:t>Performance of Least Squares based Channel Estimation in terms of estimated channel gains versus actual channel gains across subcarriers for controlled channels with multipath L = 4 and 18 respectively</a:t>
            </a:r>
          </a:p>
        </p:txBody>
      </p:sp>
    </p:spTree>
    <p:extLst>
      <p:ext uri="{BB962C8B-B14F-4D97-AF65-F5344CB8AC3E}">
        <p14:creationId xmlns:p14="http://schemas.microsoft.com/office/powerpoint/2010/main" val="26260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4212" y="372697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simulation RESULTS - II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756058" y="1131383"/>
            <a:ext cx="10784976" cy="55372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B050"/>
                </a:solidFill>
              </a:rPr>
              <a:t>BER vs SNR for different channel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95" y="1685109"/>
            <a:ext cx="6638702" cy="46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8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4212" y="372697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simulation RESULTS - III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3" y="1686149"/>
            <a:ext cx="6621463" cy="465291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756058" y="1131383"/>
            <a:ext cx="10784976" cy="55372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B050"/>
                </a:solidFill>
              </a:rPr>
              <a:t>Synchronization at the Receiver for transmission using USRP</a:t>
            </a:r>
          </a:p>
        </p:txBody>
      </p:sp>
    </p:spTree>
    <p:extLst>
      <p:ext uri="{BB962C8B-B14F-4D97-AF65-F5344CB8AC3E}">
        <p14:creationId xmlns:p14="http://schemas.microsoft.com/office/powerpoint/2010/main" val="32188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327752" y="1189997"/>
            <a:ext cx="5628664" cy="1124451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B050"/>
                </a:solidFill>
              </a:rPr>
              <a:t>Comparison of the transmitted and received images after transmission across real channel at different SNR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9"/>
          <a:stretch/>
        </p:blipFill>
        <p:spPr>
          <a:xfrm>
            <a:off x="981844" y="2475022"/>
            <a:ext cx="4320480" cy="3971675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84212" y="372697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simulation RESULTS - IV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1"/>
          <a:stretch/>
        </p:blipFill>
        <p:spPr>
          <a:xfrm>
            <a:off x="6205259" y="1484784"/>
            <a:ext cx="2995148" cy="24929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1352" y="116515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 smtClean="0">
                <a:solidFill>
                  <a:srgbClr val="0070C0"/>
                </a:solidFill>
              </a:rPr>
              <a:t>at 5dB</a:t>
            </a:r>
            <a:endParaRPr lang="en-IN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75682" y="113781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 smtClean="0">
                <a:solidFill>
                  <a:srgbClr val="0070C0"/>
                </a:solidFill>
              </a:rPr>
              <a:t>at 15dB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55"/>
          <a:stretch/>
        </p:blipFill>
        <p:spPr>
          <a:xfrm>
            <a:off x="6205259" y="3946283"/>
            <a:ext cx="2954420" cy="25004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967512" y="642114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 smtClean="0">
                <a:solidFill>
                  <a:srgbClr val="0070C0"/>
                </a:solidFill>
              </a:rPr>
              <a:t>at 30dB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55"/>
          <a:stretch/>
        </p:blipFill>
        <p:spPr>
          <a:xfrm>
            <a:off x="9053117" y="3956917"/>
            <a:ext cx="2954420" cy="25004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118073" y="6446697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 smtClean="0">
                <a:solidFill>
                  <a:srgbClr val="0070C0"/>
                </a:solidFill>
              </a:rPr>
              <a:t>at 25dB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55"/>
          <a:stretch/>
        </p:blipFill>
        <p:spPr>
          <a:xfrm>
            <a:off x="9069457" y="1484784"/>
            <a:ext cx="2938080" cy="24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24" grpId="0"/>
      <p:bldP spid="27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4212" y="673143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FUTURE WORK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84212" y="1543595"/>
            <a:ext cx="10784976" cy="476576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Can be implemented using two USRPs with some distance of separation – there may be multipath fading.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Can be extended to a moving system with a mobile receiver – there may be Doppler effect due to the relative motion.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Channel Estimation can be performed efficiently rather than using a computationally intensive Least Squares method which involves matrix inversion.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Efficient techniques can be developed to both facilitate better synchronization at the receiver and reduce the overhead.</a:t>
            </a:r>
          </a:p>
        </p:txBody>
      </p:sp>
    </p:spTree>
    <p:extLst>
      <p:ext uri="{BB962C8B-B14F-4D97-AF65-F5344CB8AC3E}">
        <p14:creationId xmlns:p14="http://schemas.microsoft.com/office/powerpoint/2010/main" val="31794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2366" y="620688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SUMMARY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84212" y="1543595"/>
            <a:ext cx="10784976" cy="476576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OFDM - multi carrier modulation technique that pursues transmission over complex exponentials at different frequencies using IDFT.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Advantage of using OFDM is it’s robustness to frequency selectivity of wireless channels and ability to counter Inter Symbol Interference (ISI).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Dynamic estimation of channel is necessary and achieved through insertion of pilot tones into the OFDM symbols before transmission.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Least Squares based channel estimation has been simulated in LabVIEW for different number of multipath.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Performance of synchronization and channel estimation has been analysed for transmission across actual channel using USRP by sending a grayscale image.</a:t>
            </a:r>
          </a:p>
        </p:txBody>
      </p:sp>
    </p:spTree>
    <p:extLst>
      <p:ext uri="{BB962C8B-B14F-4D97-AF65-F5344CB8AC3E}">
        <p14:creationId xmlns:p14="http://schemas.microsoft.com/office/powerpoint/2010/main" val="6232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2366" y="640081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MAIN REFERENCES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84212" y="1556792"/>
            <a:ext cx="10784976" cy="4530634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David Tse and </a:t>
            </a:r>
            <a:r>
              <a:rPr lang="en-IN" altLang="en-US" sz="2000" dirty="0" err="1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Pramod</a:t>
            </a: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 Viswanath, </a:t>
            </a:r>
            <a:r>
              <a:rPr lang="en-IN" altLang="en-US" sz="2000" i="1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Fundamentals of Wireless</a:t>
            </a:r>
            <a:r>
              <a:rPr lang="en-US" alt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N" altLang="en-US" sz="2000" i="1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Communication</a:t>
            </a: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, Cambridge University Press, 2005.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 smtClean="0">
                <a:solidFill>
                  <a:schemeClr val="tx1">
                    <a:lumMod val="50000"/>
                  </a:schemeClr>
                </a:solidFill>
              </a:rPr>
              <a:t>Mohammad H </a:t>
            </a:r>
            <a:r>
              <a:rPr lang="en-IN" sz="2000" dirty="0" err="1" smtClean="0">
                <a:solidFill>
                  <a:schemeClr val="tx1">
                    <a:lumMod val="50000"/>
                  </a:schemeClr>
                </a:solidFill>
              </a:rPr>
              <a:t>Firooz</a:t>
            </a:r>
            <a:r>
              <a:rPr lang="en-IN" sz="20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IN" sz="2000" dirty="0" err="1" smtClean="0">
                <a:solidFill>
                  <a:schemeClr val="tx1">
                    <a:lumMod val="50000"/>
                  </a:schemeClr>
                </a:solidFill>
              </a:rPr>
              <a:t>Zhiyong</a:t>
            </a:r>
            <a:r>
              <a:rPr lang="en-IN" sz="2000" dirty="0" smtClean="0">
                <a:solidFill>
                  <a:schemeClr val="tx1">
                    <a:lumMod val="50000"/>
                  </a:schemeClr>
                </a:solidFill>
              </a:rPr>
              <a:t> Chen, Sumit Roy, and Hui Liu, “Wireless Network Coding via Modified 802.11 MAC/PHY: Design and implementation on SDR,” IEEE Journal on Selected Areas in Communications, vol.31, no.8, pp.1618–1628, 2013.</a:t>
            </a:r>
            <a:endParaRPr lang="en-IN" altLang="en-US" sz="2000" dirty="0" smtClean="0">
              <a:solidFill>
                <a:schemeClr val="tx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Sinem Coleri, Mustafa Ergen, Anuj Puri, and Ahmad Bahai, “Channel Estimation Techniques Based on Pilot Arrangement in OFDM Systems,” </a:t>
            </a:r>
            <a:r>
              <a:rPr lang="en-IN" altLang="en-US" sz="2000" i="1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IEEE Transactions on Broadcasting</a:t>
            </a: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, vol.48, no.3, pp.223–229, 2002.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 smtClean="0">
                <a:solidFill>
                  <a:schemeClr val="tx1">
                    <a:lumMod val="50000"/>
                  </a:schemeClr>
                </a:solidFill>
              </a:rPr>
              <a:t>Yong Soo Cho, Jaekwon Kim, Won Young Yang, and Chung G Kang, MIMO-OFDM Wireless Communications with MATLAB, John Wiley &amp; Sons, 2010.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Bruce A. Black, </a:t>
            </a:r>
            <a:r>
              <a:rPr lang="en-IN" altLang="en-US" sz="2000" i="1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Introduction to Communication Systems: A Lab Based Learning with NI USRP and LabVIEW Communications – Student Lab Manual</a:t>
            </a:r>
            <a:r>
              <a:rPr lang="en-IN" altLang="en-US" sz="20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, 2014.</a:t>
            </a:r>
          </a:p>
        </p:txBody>
      </p:sp>
    </p:spTree>
    <p:extLst>
      <p:ext uri="{BB962C8B-B14F-4D97-AF65-F5344CB8AC3E}">
        <p14:creationId xmlns:p14="http://schemas.microsoft.com/office/powerpoint/2010/main" val="65096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100637"/>
            <a:ext cx="8107091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APPENDIX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3" name="20171118_231005_001_resiz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000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4212" y="653143"/>
            <a:ext cx="10928668" cy="65672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4"/>
                </a:solidFill>
              </a:rPr>
              <a:t>HONOR PLEDGE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4212" y="1628800"/>
            <a:ext cx="10784976" cy="450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I, Karthik (201401072), hereby declare that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work that I am presenting is my own work.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 haven’t copied the work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(codes, VIs,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results, etc.) that someone else has done.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Concepts and insights I will be describing are based on my own understanding.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Wherever I have relied on an existing work that is not my own, I have provided a proper reference citation.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 make this pledge truthfully. I know that violation of this solemn pledge can carry grave consequences.</a:t>
            </a:r>
          </a:p>
        </p:txBody>
      </p:sp>
    </p:spTree>
    <p:extLst>
      <p:ext uri="{BB962C8B-B14F-4D97-AF65-F5344CB8AC3E}">
        <p14:creationId xmlns:p14="http://schemas.microsoft.com/office/powerpoint/2010/main" val="1413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84212" y="1700808"/>
            <a:ext cx="10784976" cy="4674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Background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Implementation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Simulation Results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Summary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Main References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chemeClr val="tx1">
                    <a:lumMod val="50000"/>
                  </a:schemeClr>
                </a:solidFill>
              </a:rPr>
              <a:t>Appendix</a:t>
            </a:r>
            <a:endParaRPr lang="en-IN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4212" y="653143"/>
            <a:ext cx="10928668" cy="656726"/>
          </a:xfrm>
        </p:spPr>
        <p:txBody>
          <a:bodyPr/>
          <a:lstStyle/>
          <a:p>
            <a:r>
              <a:rPr lang="en-IN" dirty="0" smtClean="0">
                <a:solidFill>
                  <a:schemeClr val="accent4"/>
                </a:solidFill>
              </a:rPr>
              <a:t>Presentation OUTLINE</a:t>
            </a:r>
            <a:endParaRPr lang="en-I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7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673143"/>
            <a:ext cx="10928668" cy="65672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4"/>
                </a:solidFill>
              </a:rPr>
              <a:t>INTRODUCTION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84212" y="1556657"/>
            <a:ext cx="10784976" cy="476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70C0"/>
                </a:solidFill>
              </a:rPr>
              <a:t>Aim</a:t>
            </a:r>
            <a:r>
              <a:rPr lang="en-IN" dirty="0" smtClean="0">
                <a:solidFill>
                  <a:srgbClr val="00B050"/>
                </a:solidFill>
              </a:rPr>
              <a:t> </a:t>
            </a: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–</a:t>
            </a:r>
            <a:r>
              <a:rPr lang="en-IN" dirty="0" smtClean="0">
                <a:solidFill>
                  <a:srgbClr val="00B050"/>
                </a:solidFill>
              </a:rPr>
              <a:t> </a:t>
            </a: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To implement OFDM based Transmission system using USRP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70C0"/>
                </a:solidFill>
              </a:rPr>
              <a:t>OFDM</a:t>
            </a: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 – Orthogonal Frequency Division Multiplexing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50000"/>
                  </a:schemeClr>
                </a:solidFill>
              </a:rPr>
              <a:t>PHY layer technology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70C0"/>
                </a:solidFill>
              </a:rPr>
              <a:t>USRP</a:t>
            </a:r>
            <a:r>
              <a:rPr lang="en-IN" dirty="0" smtClean="0">
                <a:solidFill>
                  <a:schemeClr val="tx1">
                    <a:lumMod val="50000"/>
                  </a:schemeClr>
                </a:solidFill>
              </a:rPr>
              <a:t> – Universal Software Radio Peripheral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50000"/>
                  </a:schemeClr>
                </a:solidFill>
              </a:rPr>
              <a:t>NI USRP 2922, 400MHz to 4.4GHz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50000"/>
                  </a:schemeClr>
                </a:solidFill>
              </a:rPr>
              <a:t>using LabVIEW 2015 on Windows 7 PC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70C0"/>
                </a:solidFill>
              </a:rPr>
              <a:t>Channel Estimation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50000"/>
                  </a:schemeClr>
                </a:solidFill>
              </a:rPr>
              <a:t>scattered pilot arrangement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50000"/>
                  </a:schemeClr>
                </a:solidFill>
              </a:rPr>
              <a:t>based on Least Squares (LS) method</a:t>
            </a:r>
            <a:endParaRPr lang="en-IN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Image result for ni usrp 29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92" y="2785578"/>
            <a:ext cx="3386396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4525" y="6014646"/>
            <a:ext cx="62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rgbClr val="00B050"/>
                </a:solidFill>
              </a:rPr>
              <a:t>Source: http</a:t>
            </a:r>
            <a:r>
              <a:rPr lang="en-IN" sz="1400" dirty="0">
                <a:solidFill>
                  <a:srgbClr val="00B050"/>
                </a:solidFill>
              </a:rPr>
              <a:t>://s7d5.scene7.com/is/image/ni/12181203?$ni-card-lg</a:t>
            </a:r>
            <a:r>
              <a:rPr lang="en-IN" sz="1400" dirty="0" smtClean="0">
                <a:solidFill>
                  <a:srgbClr val="00B050"/>
                </a:solidFill>
              </a:rPr>
              <a:t>$</a:t>
            </a:r>
            <a:endParaRPr lang="en-IN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673143"/>
            <a:ext cx="10928668" cy="65672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4"/>
                </a:solidFill>
              </a:rPr>
              <a:t>basic OFDM - BLOCK DIAGRAM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84212" y="1556657"/>
            <a:ext cx="10784976" cy="476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 smtClean="0">
                <a:solidFill>
                  <a:srgbClr val="0070C0"/>
                </a:solidFill>
              </a:rPr>
              <a:t>OFDM Transmitter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 smtClean="0">
                <a:solidFill>
                  <a:srgbClr val="0070C0"/>
                </a:solidFill>
              </a:rPr>
              <a:t>OFDM Receiver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31" y="1648097"/>
            <a:ext cx="6448425" cy="200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31" y="4299962"/>
            <a:ext cx="6448425" cy="20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673143"/>
            <a:ext cx="10928668" cy="65672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4"/>
                </a:solidFill>
              </a:rPr>
              <a:t>Distribution of pilot tones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2"/>
          <a:stretch/>
        </p:blipFill>
        <p:spPr>
          <a:xfrm>
            <a:off x="1375855" y="2026573"/>
            <a:ext cx="9545382" cy="406723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84212" y="1545425"/>
            <a:ext cx="10784976" cy="48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70C0"/>
                </a:solidFill>
              </a:rPr>
              <a:t>Block type (left) and Comb-type (right) Pilot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294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673143"/>
            <a:ext cx="10928668" cy="656726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Distribution of pilot </a:t>
            </a:r>
            <a:r>
              <a:rPr lang="en-IN" dirty="0" smtClean="0">
                <a:solidFill>
                  <a:schemeClr val="accent4"/>
                </a:solidFill>
              </a:rPr>
              <a:t>tones (contd.)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63" y="1933878"/>
            <a:ext cx="8503165" cy="421343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56057" y="1491919"/>
            <a:ext cx="10784976" cy="44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IN" dirty="0" smtClean="0">
                <a:solidFill>
                  <a:srgbClr val="0070C0"/>
                </a:solidFill>
              </a:rPr>
              <a:t>Scattered Pilot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5464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673143"/>
            <a:ext cx="10928668" cy="65672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4"/>
                </a:solidFill>
              </a:rPr>
              <a:t>IMPLEMENTATION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84212" y="1628800"/>
            <a:ext cx="10784976" cy="476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rgbClr val="0070C0"/>
                </a:solidFill>
              </a:rPr>
              <a:t>Simulations performed for -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Controlled Channel Environment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Actual Channel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rgbClr val="0070C0"/>
                </a:solidFill>
              </a:rPr>
              <a:t>Controlled Channel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for different number of multipath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simulated in LabVIEW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600" dirty="0" smtClean="0">
                <a:solidFill>
                  <a:srgbClr val="0070C0"/>
                </a:solidFill>
              </a:rPr>
              <a:t>Actual Channel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implemented using USRP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600" dirty="0" smtClean="0">
                <a:solidFill>
                  <a:schemeClr val="tx1">
                    <a:lumMod val="50000"/>
                  </a:schemeClr>
                </a:solidFill>
              </a:rPr>
              <a:t>grayscale image (291x240) is transmitted</a:t>
            </a:r>
          </a:p>
        </p:txBody>
      </p:sp>
    </p:spTree>
    <p:extLst>
      <p:ext uri="{BB962C8B-B14F-4D97-AF65-F5344CB8AC3E}">
        <p14:creationId xmlns:p14="http://schemas.microsoft.com/office/powerpoint/2010/main" val="34976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4212" y="673143"/>
            <a:ext cx="10928668" cy="6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solidFill>
                  <a:schemeClr val="accent4"/>
                </a:solidFill>
              </a:rPr>
              <a:t>OFDM IMPLEMENTATION PARAMETERS</a:t>
            </a:r>
            <a:endParaRPr lang="en-IN" dirty="0">
              <a:solidFill>
                <a:schemeClr val="accent4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23050"/>
              </p:ext>
            </p:extLst>
          </p:nvPr>
        </p:nvGraphicFramePr>
        <p:xfrm>
          <a:off x="2084546" y="179082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203744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59239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6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Number of Subcarriers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256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1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Subcarriers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180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3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Pilot Subcarriers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9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Null Subcarriers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58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9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Cyclic Prefix Length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Frame Length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220 OFDM symbols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0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Transmission Frequency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2.422 GHz</a:t>
                      </a:r>
                      <a:endParaRPr lang="en-IN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5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sian continent presentation (widescreen).potx" id="{31FB3925-764B-43EF-9872-B9679BB7E4DF}" vid="{673206A3-E9F7-473E-92E4-819DC3D81381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Asian continent presentation (widescreen)</Template>
  <TotalTime>492</TotalTime>
  <Words>719</Words>
  <Application>Microsoft Office PowerPoint</Application>
  <PresentationFormat>Custom</PresentationFormat>
  <Paragraphs>108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</vt:lpstr>
      <vt:lpstr>Continental Asia 16x9</vt:lpstr>
      <vt:lpstr>PC403 B. Tech mini Project</vt:lpstr>
      <vt:lpstr>HONOR PLEDGE</vt:lpstr>
      <vt:lpstr>Presentation OUTLINE</vt:lpstr>
      <vt:lpstr>INTRODUCTION</vt:lpstr>
      <vt:lpstr>basic OFDM - BLOCK DIAGRAM</vt:lpstr>
      <vt:lpstr>Distribution of pilot tones</vt:lpstr>
      <vt:lpstr>Distribution of pilot tones (contd.)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201401072_BTMP</dc:title>
  <dc:creator>Karthik NS</dc:creator>
  <cp:lastModifiedBy>Karthik NS</cp:lastModifiedBy>
  <cp:revision>193</cp:revision>
  <dcterms:created xsi:type="dcterms:W3CDTF">2017-12-03T09:54:54Z</dcterms:created>
  <dcterms:modified xsi:type="dcterms:W3CDTF">2017-12-04T11:08:07Z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